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7"/>
  </p:notesMasterIdLst>
  <p:handoutMasterIdLst>
    <p:handoutMasterId r:id="rId18"/>
  </p:handoutMasterIdLst>
  <p:sldIdLst>
    <p:sldId id="270" r:id="rId2"/>
    <p:sldId id="286" r:id="rId3"/>
    <p:sldId id="269" r:id="rId4"/>
    <p:sldId id="267" r:id="rId5"/>
    <p:sldId id="272" r:id="rId6"/>
    <p:sldId id="282" r:id="rId7"/>
    <p:sldId id="274" r:id="rId8"/>
    <p:sldId id="276" r:id="rId9"/>
    <p:sldId id="277" r:id="rId10"/>
    <p:sldId id="278" r:id="rId11"/>
    <p:sldId id="279" r:id="rId12"/>
    <p:sldId id="281" r:id="rId13"/>
    <p:sldId id="284" r:id="rId14"/>
    <p:sldId id="283" r:id="rId15"/>
    <p:sldId id="285" r:id="rId16"/>
  </p:sldIdLst>
  <p:sldSz cx="9906000" cy="6858000" type="A4"/>
  <p:notesSz cx="7104063" cy="10234613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ctr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ctr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ctr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ctr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94478"/>
    <a:srgbClr val="CCCCFF"/>
    <a:srgbClr val="CCECFF"/>
    <a:srgbClr val="99CCFF"/>
    <a:srgbClr val="3366FF"/>
    <a:srgbClr val="6699FF"/>
    <a:srgbClr val="CCFFCC"/>
    <a:srgbClr val="CC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9414" autoAdjust="0"/>
    <p:restoredTop sz="86472" autoAdjust="0"/>
  </p:normalViewPr>
  <p:slideViewPr>
    <p:cSldViewPr snapToObjects="1">
      <p:cViewPr varScale="1">
        <p:scale>
          <a:sx n="87" d="100"/>
          <a:sy n="87" d="100"/>
        </p:scale>
        <p:origin x="-1224" y="-78"/>
      </p:cViewPr>
      <p:guideLst>
        <p:guide orient="horz" pos="4392"/>
        <p:guide orient="horz" pos="391"/>
        <p:guide orient="horz" pos="4156"/>
        <p:guide orient="horz" pos="3974"/>
        <p:guide orient="horz" pos="572"/>
        <p:guide orient="horz" pos="346"/>
        <p:guide orient="horz" pos="1026"/>
        <p:guide pos="6068"/>
        <p:guide pos="172"/>
        <p:guide pos="512"/>
        <p:guide pos="2666"/>
        <p:guide pos="3120"/>
        <p:guide pos="5388"/>
        <p:guide pos="3347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8" d="100"/>
          <a:sy n="58" d="100"/>
        </p:scale>
        <p:origin x="-3283" y="-72"/>
      </p:cViewPr>
      <p:guideLst>
        <p:guide orient="horz" pos="3224"/>
        <p:guide pos="2238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9202" cy="51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7" tIns="47393" rIns="94787" bIns="47393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4861" y="0"/>
            <a:ext cx="3079202" cy="51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7" tIns="47393" rIns="94787" bIns="4739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392"/>
            <a:ext cx="3079202" cy="51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7" tIns="47393" rIns="94787" bIns="47393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4861" y="9722392"/>
            <a:ext cx="3079202" cy="512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7" tIns="47393" rIns="94787" bIns="4739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B4FC4D7-3662-41B6-8046-47CE2E32A4C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40390627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9202" cy="51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7" tIns="47393" rIns="94787" bIns="47393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3203" y="0"/>
            <a:ext cx="3079202" cy="51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7" tIns="47393" rIns="94787" bIns="47393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9463" y="766763"/>
            <a:ext cx="5545137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075" y="4862015"/>
            <a:ext cx="5683914" cy="460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7" tIns="47393" rIns="94787" bIns="473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0755"/>
            <a:ext cx="3079202" cy="51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7" tIns="47393" rIns="94787" bIns="47393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3203" y="9720755"/>
            <a:ext cx="3079202" cy="51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7" tIns="47393" rIns="94787" bIns="47393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6CA2ABCA-17A8-4D27-9C0A-55D20E6E15F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xmlns="" val="18714854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latin typeface="맑은 고딕" pitchFamily="50" charset="-127"/>
                <a:ea typeface="맑은 고딕" pitchFamily="50" charset="-127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/>
          <p:cNvSpPr>
            <a:spLocks noGrp="1"/>
          </p:cNvSpPr>
          <p:nvPr>
            <p:ph type="title"/>
          </p:nvPr>
        </p:nvSpPr>
        <p:spPr>
          <a:xfrm>
            <a:off x="272480" y="260648"/>
            <a:ext cx="6696000" cy="288000"/>
          </a:xfrm>
          <a:prstGeom prst="rect">
            <a:avLst/>
          </a:prstGeom>
        </p:spPr>
        <p:txBody>
          <a:bodyPr anchor="ctr"/>
          <a:lstStyle>
            <a:lvl1pPr algn="l">
              <a:defRPr sz="1400" b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슬라이드 번호 개체 틀 9"/>
          <p:cNvSpPr>
            <a:spLocks noGrp="1"/>
          </p:cNvSpPr>
          <p:nvPr>
            <p:ph type="sldNum" sz="quarter" idx="4"/>
          </p:nvPr>
        </p:nvSpPr>
        <p:spPr>
          <a:xfrm>
            <a:off x="3930636" y="642307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algn="ctr"/>
            <a:fld id="{357CD728-0C1A-4DC6-9BAF-2F1CC5A15E07}" type="slidenum">
              <a:rPr lang="ko-KR" altLang="en-US" smtClean="0"/>
              <a:pPr algn="ctr"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Ⅰ. 사업개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272480" y="260648"/>
            <a:ext cx="6480000" cy="288000"/>
          </a:xfrm>
          <a:prstGeom prst="rect">
            <a:avLst/>
          </a:prstGeom>
        </p:spPr>
        <p:txBody>
          <a:bodyPr anchor="ctr"/>
          <a:lstStyle>
            <a:lvl1pPr algn="l">
              <a:defRPr sz="1600" b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슬라이드 번호 개체 틀 9"/>
          <p:cNvSpPr>
            <a:spLocks noGrp="1"/>
          </p:cNvSpPr>
          <p:nvPr>
            <p:ph type="sldNum" sz="quarter" idx="4"/>
          </p:nvPr>
        </p:nvSpPr>
        <p:spPr>
          <a:xfrm>
            <a:off x="3930636" y="642307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algn="ctr"/>
            <a:fld id="{357CD728-0C1A-4DC6-9BAF-2F1CC5A15E07}" type="slidenum">
              <a:rPr lang="ko-KR" altLang="en-US" smtClean="0"/>
              <a:pPr algn="ctr"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Ⅱ. 환경 및 현황분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272480" y="260648"/>
            <a:ext cx="6480000" cy="288000"/>
          </a:xfrm>
          <a:prstGeom prst="rect">
            <a:avLst/>
          </a:prstGeom>
        </p:spPr>
        <p:txBody>
          <a:bodyPr anchor="ctr"/>
          <a:lstStyle>
            <a:lvl1pPr algn="l">
              <a:defRPr sz="1600" b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슬라이드 번호 개체 틀 9"/>
          <p:cNvSpPr>
            <a:spLocks noGrp="1"/>
          </p:cNvSpPr>
          <p:nvPr>
            <p:ph type="sldNum" sz="quarter" idx="4"/>
          </p:nvPr>
        </p:nvSpPr>
        <p:spPr>
          <a:xfrm>
            <a:off x="3930636" y="642307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algn="ctr"/>
            <a:fld id="{357CD728-0C1A-4DC6-9BAF-2F1CC5A15E07}" type="slidenum">
              <a:rPr lang="ko-KR" altLang="en-US" smtClean="0"/>
              <a:pPr algn="ctr"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Ⅲ. 개선모델 수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272480" y="260648"/>
            <a:ext cx="6480000" cy="288000"/>
          </a:xfrm>
          <a:prstGeom prst="rect">
            <a:avLst/>
          </a:prstGeom>
        </p:spPr>
        <p:txBody>
          <a:bodyPr anchor="ctr"/>
          <a:lstStyle>
            <a:lvl1pPr algn="l">
              <a:defRPr sz="1600" b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슬라이드 번호 개체 틀 9"/>
          <p:cNvSpPr>
            <a:spLocks noGrp="1"/>
          </p:cNvSpPr>
          <p:nvPr>
            <p:ph type="sldNum" sz="quarter" idx="4"/>
          </p:nvPr>
        </p:nvSpPr>
        <p:spPr>
          <a:xfrm>
            <a:off x="3930636" y="642307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algn="ctr"/>
            <a:fld id="{357CD728-0C1A-4DC6-9BAF-2F1CC5A15E07}" type="slidenum">
              <a:rPr lang="ko-KR" altLang="en-US" smtClean="0"/>
              <a:pPr algn="ctr"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Ⅳ. 이행계획 수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272480" y="260648"/>
            <a:ext cx="6480000" cy="288000"/>
          </a:xfrm>
          <a:prstGeom prst="rect">
            <a:avLst/>
          </a:prstGeom>
        </p:spPr>
        <p:txBody>
          <a:bodyPr anchor="ctr"/>
          <a:lstStyle>
            <a:lvl1pPr algn="l">
              <a:defRPr sz="1600" b="1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슬라이드 번호 개체 틀 9"/>
          <p:cNvSpPr>
            <a:spLocks noGrp="1"/>
          </p:cNvSpPr>
          <p:nvPr>
            <p:ph type="sldNum" sz="quarter" idx="4"/>
          </p:nvPr>
        </p:nvSpPr>
        <p:spPr>
          <a:xfrm>
            <a:off x="3930636" y="642307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algn="ctr"/>
            <a:fld id="{357CD728-0C1A-4DC6-9BAF-2F1CC5A15E07}" type="slidenum">
              <a:rPr lang="ko-KR" altLang="en-US" smtClean="0"/>
              <a:pPr algn="ctr"/>
              <a:t>‹#›</a:t>
            </a:fld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275683" y="6480419"/>
            <a:ext cx="1570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400" b="1" dirty="0" err="1" smtClean="0">
                <a:latin typeface="맑은 고딕" pitchFamily="50" charset="-127"/>
                <a:ea typeface="맑은 고딕" pitchFamily="50" charset="-127"/>
              </a:rPr>
              <a:t>팀로고</a:t>
            </a:r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8" name="그림 12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9400" y="6345238"/>
            <a:ext cx="158273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직사각형 14"/>
          <p:cNvSpPr/>
          <p:nvPr/>
        </p:nvSpPr>
        <p:spPr>
          <a:xfrm>
            <a:off x="-1588" y="6381750"/>
            <a:ext cx="9899651" cy="34925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0" y="549275"/>
            <a:ext cx="9899650" cy="34925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630317" y="1968480"/>
            <a:ext cx="6480000" cy="795007"/>
          </a:xfrm>
          <a:ln>
            <a:noFill/>
          </a:ln>
        </p:spPr>
        <p:txBody>
          <a:bodyPr/>
          <a:lstStyle/>
          <a:p>
            <a:pPr algn="ctr"/>
            <a:r>
              <a:rPr lang="ko-KR" altLang="en-US" sz="4800" dirty="0" err="1" smtClean="0">
                <a:solidFill>
                  <a:schemeClr val="tx1"/>
                </a:solidFill>
              </a:rPr>
              <a:t>제목명</a:t>
            </a:r>
            <a:r>
              <a:rPr lang="en-US" altLang="ko-KR" sz="4800" dirty="0" smtClean="0">
                <a:solidFill>
                  <a:schemeClr val="tx1"/>
                </a:solidFill>
              </a:rPr>
              <a:t>(Title)</a:t>
            </a:r>
            <a:r>
              <a:rPr lang="en-US" altLang="ko-KR" sz="4000" dirty="0" smtClean="0">
                <a:solidFill>
                  <a:schemeClr val="tx1"/>
                </a:solidFill>
              </a:rPr>
              <a:t> </a:t>
            </a:r>
            <a:endParaRPr lang="ko-KR" altLang="en-US" sz="40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25710" y="3163472"/>
            <a:ext cx="4035502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제출일자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(2013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년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5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월 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24</a:t>
            </a:r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일</a:t>
            </a:r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11558" y="4524390"/>
            <a:ext cx="233683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dirty="0" err="1" smtClean="0">
                <a:latin typeface="맑은 고딕" pitchFamily="50" charset="-127"/>
                <a:ea typeface="맑은 고딕" pitchFamily="50" charset="-127"/>
              </a:rPr>
              <a:t>팀명</a:t>
            </a:r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제목 1"/>
          <p:cNvSpPr txBox="1">
            <a:spLocks/>
          </p:cNvSpPr>
          <p:nvPr/>
        </p:nvSpPr>
        <p:spPr bwMode="auto">
          <a:xfrm>
            <a:off x="273050" y="620713"/>
            <a:ext cx="9359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세분화된 계층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(Segment)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별 성향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분석 </a:t>
            </a:r>
            <a:endParaRPr kumimoji="0" lang="ko-KR" altLang="en-US" sz="14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7464425" y="44450"/>
            <a:ext cx="21605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7" name="Text Box 72"/>
          <p:cNvSpPr txBox="1">
            <a:spLocks noChangeArrowheads="1"/>
          </p:cNvSpPr>
          <p:nvPr/>
        </p:nvSpPr>
        <p:spPr bwMode="auto">
          <a:xfrm>
            <a:off x="3513138" y="1268413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ts val="600"/>
              </a:spcBef>
            </a:pPr>
            <a:r>
              <a:rPr lang="ko-KR" altLang="en-US" sz="1400" b="1" u="sng" dirty="0" smtClean="0">
                <a:latin typeface="맑은 고딕" pitchFamily="50" charset="-127"/>
                <a:ea typeface="맑은 고딕" pitchFamily="50" charset="-127"/>
              </a:rPr>
              <a:t>중간제목</a:t>
            </a:r>
            <a:endParaRPr lang="ko-KR" altLang="en-US" sz="1400" b="1" u="sng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73050" y="188913"/>
            <a:ext cx="71993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ts val="1200"/>
              </a:lnSpc>
            </a:pP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2.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스마트 마케팅 </a:t>
            </a: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Target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분석</a:t>
            </a: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3050" y="1628775"/>
            <a:ext cx="9359900" cy="467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ko-KR" altLang="en-US" sz="12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57CD728-0C1A-4DC6-9BAF-2F1CC5A15E07}" type="slidenum">
              <a:rPr lang="ko-KR" altLang="en-US" smtClean="0"/>
              <a:pPr algn="ctr"/>
              <a:t>10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제목 1"/>
          <p:cNvSpPr txBox="1">
            <a:spLocks/>
          </p:cNvSpPr>
          <p:nvPr/>
        </p:nvSpPr>
        <p:spPr bwMode="auto">
          <a:xfrm>
            <a:off x="273050" y="620713"/>
            <a:ext cx="9359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스마트 마케팅 대상 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Target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선정 </a:t>
            </a:r>
            <a:endParaRPr kumimoji="0" lang="ko-KR" altLang="en-US" sz="14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7464425" y="44450"/>
            <a:ext cx="21605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7" name="Text Box 72"/>
          <p:cNvSpPr txBox="1">
            <a:spLocks noChangeArrowheads="1"/>
          </p:cNvSpPr>
          <p:nvPr/>
        </p:nvSpPr>
        <p:spPr bwMode="auto">
          <a:xfrm>
            <a:off x="3513138" y="1268413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ts val="600"/>
              </a:spcBef>
            </a:pPr>
            <a:r>
              <a:rPr lang="ko-KR" altLang="en-US" sz="1400" b="1" u="sng" dirty="0" smtClean="0">
                <a:latin typeface="맑은 고딕" pitchFamily="50" charset="-127"/>
                <a:ea typeface="맑은 고딕" pitchFamily="50" charset="-127"/>
              </a:rPr>
              <a:t>중간제목</a:t>
            </a:r>
            <a:endParaRPr lang="ko-KR" altLang="en-US" sz="1400" b="1" u="sng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73050" y="188913"/>
            <a:ext cx="71993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ts val="1200"/>
              </a:lnSpc>
            </a:pP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2.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스마트 마케팅 </a:t>
            </a: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Target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분석</a:t>
            </a: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3050" y="1628775"/>
            <a:ext cx="9359900" cy="467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ko-KR" altLang="en-US" sz="12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57CD728-0C1A-4DC6-9BAF-2F1CC5A15E07}" type="slidenum">
              <a:rPr lang="ko-KR" altLang="en-US" smtClean="0"/>
              <a:pPr algn="ctr"/>
              <a:t>11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제목 1"/>
          <p:cNvSpPr txBox="1">
            <a:spLocks/>
          </p:cNvSpPr>
          <p:nvPr/>
        </p:nvSpPr>
        <p:spPr bwMode="auto">
          <a:xfrm>
            <a:off x="273050" y="620713"/>
            <a:ext cx="93599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스마트 마케팅의 현황</a:t>
            </a:r>
            <a:endParaRPr kumimoji="0" lang="en-US" altLang="ko-KR" sz="14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eaLnBrk="0" hangingPunct="0"/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스마트 마케팅의 의미 및 범주</a:t>
            </a:r>
            <a:endParaRPr kumimoji="0" lang="en-US" altLang="ko-KR" sz="14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eaLnBrk="0" hangingPunct="0"/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공공 기관 및 민간 기업에서 사용되고 있는 스마트 마케팅의 종류 및 성격</a:t>
            </a:r>
            <a:endParaRPr kumimoji="0" lang="ko-KR" altLang="en-US" sz="14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7464425" y="44450"/>
            <a:ext cx="21605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7" name="Text Box 72"/>
          <p:cNvSpPr txBox="1">
            <a:spLocks noChangeArrowheads="1"/>
          </p:cNvSpPr>
          <p:nvPr/>
        </p:nvSpPr>
        <p:spPr bwMode="auto">
          <a:xfrm>
            <a:off x="3513138" y="1268413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ts val="600"/>
              </a:spcBef>
            </a:pPr>
            <a:r>
              <a:rPr lang="ko-KR" altLang="en-US" sz="1400" b="1" u="sng" dirty="0" smtClean="0">
                <a:latin typeface="맑은 고딕" pitchFamily="50" charset="-127"/>
                <a:ea typeface="맑은 고딕" pitchFamily="50" charset="-127"/>
              </a:rPr>
              <a:t>중간제목</a:t>
            </a:r>
            <a:endParaRPr lang="ko-KR" altLang="en-US" sz="1400" b="1" u="sng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73050" y="188913"/>
            <a:ext cx="71993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ts val="1200"/>
              </a:lnSpc>
            </a:pP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3.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스마트 기기를</a:t>
            </a: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활용한 스마트 마케팅 전략실행 </a:t>
            </a:r>
            <a:r>
              <a:rPr lang="ko-KR" altLang="en-US" sz="1600" b="1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컨셉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도출 </a:t>
            </a: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(8~10 page 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분량</a:t>
            </a: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3050" y="1628775"/>
            <a:ext cx="9359900" cy="467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ko-KR" altLang="en-US" sz="12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57CD728-0C1A-4DC6-9BAF-2F1CC5A15E07}" type="slidenum">
              <a:rPr lang="ko-KR" altLang="en-US" smtClean="0"/>
              <a:pPr algn="ctr"/>
              <a:t>12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제목 1"/>
          <p:cNvSpPr txBox="1">
            <a:spLocks/>
          </p:cNvSpPr>
          <p:nvPr/>
        </p:nvSpPr>
        <p:spPr bwMode="auto">
          <a:xfrm>
            <a:off x="273050" y="620713"/>
            <a:ext cx="93599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스마트 마케팅 성공 사례</a:t>
            </a:r>
            <a:endParaRPr kumimoji="0" lang="en-US" altLang="ko-KR" sz="14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eaLnBrk="0" hangingPunct="0"/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endParaRPr kumimoji="0" lang="ko-KR" altLang="en-US" sz="14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7464425" y="44450"/>
            <a:ext cx="21605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7" name="Text Box 72"/>
          <p:cNvSpPr txBox="1">
            <a:spLocks noChangeArrowheads="1"/>
          </p:cNvSpPr>
          <p:nvPr/>
        </p:nvSpPr>
        <p:spPr bwMode="auto">
          <a:xfrm>
            <a:off x="3513138" y="1268413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ts val="600"/>
              </a:spcBef>
            </a:pPr>
            <a:r>
              <a:rPr lang="ko-KR" altLang="en-US" sz="1400" b="1" u="sng" dirty="0" smtClean="0">
                <a:latin typeface="맑은 고딕" pitchFamily="50" charset="-127"/>
                <a:ea typeface="맑은 고딕" pitchFamily="50" charset="-127"/>
              </a:rPr>
              <a:t>중간제목</a:t>
            </a:r>
            <a:endParaRPr lang="ko-KR" altLang="en-US" sz="1400" b="1" u="sng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73050" y="188913"/>
            <a:ext cx="71993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ts val="1200"/>
              </a:lnSpc>
            </a:pP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3.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스마트 기기를</a:t>
            </a: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활용한 스마트 마케팅 전략실행 </a:t>
            </a:r>
            <a:r>
              <a:rPr lang="ko-KR" altLang="en-US" sz="1600" b="1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컨셉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도출</a:t>
            </a: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3050" y="1628775"/>
            <a:ext cx="9359900" cy="467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ko-KR" altLang="en-US" sz="12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57CD728-0C1A-4DC6-9BAF-2F1CC5A15E07}" type="slidenum">
              <a:rPr lang="ko-KR" altLang="en-US" smtClean="0"/>
              <a:pPr algn="ctr"/>
              <a:t>13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제목 1"/>
          <p:cNvSpPr txBox="1">
            <a:spLocks/>
          </p:cNvSpPr>
          <p:nvPr/>
        </p:nvSpPr>
        <p:spPr bwMode="auto">
          <a:xfrm>
            <a:off x="273050" y="620713"/>
            <a:ext cx="93599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스마트 마케팅 </a:t>
            </a:r>
            <a:r>
              <a:rPr kumimoji="0" lang="ko-KR" altLang="en-US" sz="1400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컨셉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및 아이디어</a:t>
            </a:r>
            <a:endParaRPr kumimoji="0" lang="en-US" altLang="ko-KR" sz="14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eaLnBrk="0" hangingPunct="0"/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스마트 기술을 이용한 활용가능 아이디어</a:t>
            </a:r>
            <a:endParaRPr kumimoji="0" lang="en-US" altLang="ko-KR" sz="14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eaLnBrk="0" hangingPunct="0"/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스마트 </a:t>
            </a:r>
            <a:r>
              <a:rPr kumimoji="0" lang="ko-KR" altLang="en-US" sz="1400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기기별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마케팅 전략 도출  </a:t>
            </a:r>
            <a:endParaRPr kumimoji="0" lang="ko-KR" altLang="en-US" sz="14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7464425" y="44450"/>
            <a:ext cx="21605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7" name="Text Box 72"/>
          <p:cNvSpPr txBox="1">
            <a:spLocks noChangeArrowheads="1"/>
          </p:cNvSpPr>
          <p:nvPr/>
        </p:nvSpPr>
        <p:spPr bwMode="auto">
          <a:xfrm>
            <a:off x="3513138" y="1268413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ts val="600"/>
              </a:spcBef>
            </a:pPr>
            <a:r>
              <a:rPr lang="ko-KR" altLang="en-US" sz="1400" b="1" u="sng" dirty="0" smtClean="0">
                <a:latin typeface="맑은 고딕" pitchFamily="50" charset="-127"/>
                <a:ea typeface="맑은 고딕" pitchFamily="50" charset="-127"/>
              </a:rPr>
              <a:t>중간제목</a:t>
            </a:r>
            <a:endParaRPr lang="ko-KR" altLang="en-US" sz="1400" b="1" u="sng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73050" y="188913"/>
            <a:ext cx="71993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ts val="1200"/>
              </a:lnSpc>
            </a:pP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3.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스마트 기기를</a:t>
            </a: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활용한 스마트 마케팅 전략실행 </a:t>
            </a:r>
            <a:r>
              <a:rPr lang="ko-KR" altLang="en-US" sz="1600" b="1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컨셉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도출</a:t>
            </a: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3050" y="1628775"/>
            <a:ext cx="9359900" cy="467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ko-KR" altLang="en-US" sz="12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57CD728-0C1A-4DC6-9BAF-2F1CC5A15E07}" type="slidenum">
              <a:rPr lang="ko-KR" altLang="en-US" smtClean="0"/>
              <a:pPr algn="ctr"/>
              <a:t>14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제목 1"/>
          <p:cNvSpPr txBox="1">
            <a:spLocks/>
          </p:cNvSpPr>
          <p:nvPr/>
        </p:nvSpPr>
        <p:spPr bwMode="auto">
          <a:xfrm>
            <a:off x="273050" y="620713"/>
            <a:ext cx="9359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Heading Massage</a:t>
            </a:r>
            <a:endParaRPr kumimoji="0" lang="ko-KR" altLang="en-US" sz="14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7464425" y="44450"/>
            <a:ext cx="21605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7" name="Text Box 72"/>
          <p:cNvSpPr txBox="1">
            <a:spLocks noChangeArrowheads="1"/>
          </p:cNvSpPr>
          <p:nvPr/>
        </p:nvSpPr>
        <p:spPr bwMode="auto">
          <a:xfrm>
            <a:off x="3513138" y="1268413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ts val="600"/>
              </a:spcBef>
            </a:pPr>
            <a:r>
              <a:rPr lang="ko-KR" altLang="en-US" sz="1400" b="1" u="sng" dirty="0" smtClean="0">
                <a:latin typeface="맑은 고딕" pitchFamily="50" charset="-127"/>
                <a:ea typeface="맑은 고딕" pitchFamily="50" charset="-127"/>
              </a:rPr>
              <a:t>중간제목</a:t>
            </a:r>
            <a:endParaRPr lang="ko-KR" altLang="en-US" sz="1400" b="1" u="sng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73050" y="188913"/>
            <a:ext cx="71993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ts val="1200"/>
              </a:lnSpc>
            </a:pP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4.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전략 수립 및 실행 계획</a:t>
            </a: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(2~3 page 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분량</a:t>
            </a: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3050" y="1628775"/>
            <a:ext cx="9359900" cy="467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ko-KR" altLang="en-US" sz="12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57CD728-0C1A-4DC6-9BAF-2F1CC5A15E07}" type="slidenum">
              <a:rPr lang="ko-KR" altLang="en-US" smtClean="0"/>
              <a:pPr algn="ctr"/>
              <a:t>15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7464425" y="44450"/>
            <a:ext cx="21605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73050" y="188913"/>
            <a:ext cx="71993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ts val="1200"/>
              </a:lnSpc>
            </a:pP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요약문 </a:t>
            </a:r>
            <a:r>
              <a:rPr lang="en-US" altLang="ko-KR" sz="110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en-US" altLang="ko-KR" sz="1100" dirty="0" smtClean="0">
                <a:solidFill>
                  <a:srgbClr val="FF0000"/>
                </a:solidFill>
                <a:latin typeface="맑은 고딕"/>
                <a:ea typeface="맑은 고딕"/>
              </a:rPr>
              <a:t>※ </a:t>
            </a:r>
            <a:r>
              <a:rPr lang="ko-KR" altLang="en-US" sz="110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필수양식이므</a:t>
            </a:r>
            <a:r>
              <a:rPr lang="ko-KR" altLang="en-US" sz="1100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로</a:t>
            </a:r>
            <a:r>
              <a:rPr lang="ko-KR" altLang="en-US" sz="110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반드시 작성해 주시기 바랍니다</a:t>
            </a:r>
            <a:r>
              <a:rPr lang="en-US" altLang="ko-KR" sz="110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.)</a:t>
            </a:r>
            <a:endParaRPr lang="ko-KR" altLang="en-US" sz="1100" dirty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3050" y="728701"/>
            <a:ext cx="9359900" cy="55784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ko-KR" altLang="en-US" sz="12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57CD728-0C1A-4DC6-9BAF-2F1CC5A15E07}" type="slidenum">
              <a:rPr lang="ko-KR" altLang="en-US" smtClean="0"/>
              <a:pPr algn="ctr"/>
              <a:t>2</a:t>
            </a:fld>
            <a:endParaRPr lang="ko-KR" altLang="en-US" dirty="0"/>
          </a:p>
        </p:txBody>
      </p:sp>
      <p:grpSp>
        <p:nvGrpSpPr>
          <p:cNvPr id="2" name="그룹 1"/>
          <p:cNvGrpSpPr/>
          <p:nvPr/>
        </p:nvGrpSpPr>
        <p:grpSpPr>
          <a:xfrm>
            <a:off x="632520" y="917872"/>
            <a:ext cx="8726323" cy="5218908"/>
            <a:chOff x="632520" y="1088231"/>
            <a:chExt cx="8726323" cy="4718001"/>
          </a:xfrm>
        </p:grpSpPr>
        <p:sp>
          <p:nvSpPr>
            <p:cNvPr id="8" name="Rectangle 193"/>
            <p:cNvSpPr>
              <a:spLocks noChangeArrowheads="1"/>
            </p:cNvSpPr>
            <p:nvPr/>
          </p:nvSpPr>
          <p:spPr bwMode="auto">
            <a:xfrm>
              <a:off x="1877157" y="1088231"/>
              <a:ext cx="7468331" cy="10810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 algn="ctr">
              <a:solidFill>
                <a:srgbClr val="000000"/>
              </a:solidFill>
              <a:miter lim="800000"/>
              <a:headEnd type="none" w="lg" len="med"/>
              <a:tailEnd type="none" w="lg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80000" tIns="10800" rIns="18000" bIns="10800" anchor="ctr"/>
            <a:lstStyle/>
            <a:p>
              <a:pPr marL="171450" indent="-171450" algn="just">
                <a:lnSpc>
                  <a:spcPct val="150000"/>
                </a:lnSpc>
                <a:buClr>
                  <a:schemeClr val="tx1"/>
                </a:buClr>
                <a:buSzPct val="85000"/>
                <a:buFont typeface="Wingdings" pitchFamily="2" charset="2"/>
                <a:buChar char="§"/>
                <a:defRPr/>
              </a:pPr>
              <a:r>
                <a:rPr lang="en-US" altLang="ko-KR" sz="12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2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간략하게 설명바랍니다</a:t>
              </a:r>
              <a:r>
                <a:rPr lang="en-US" altLang="ko-KR" sz="12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.)</a:t>
              </a:r>
              <a:endParaRPr lang="ko-KR" altLang="en-US" sz="12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9" name="Rectangle 193"/>
            <p:cNvSpPr>
              <a:spLocks noChangeArrowheads="1"/>
            </p:cNvSpPr>
            <p:nvPr/>
          </p:nvSpPr>
          <p:spPr bwMode="auto">
            <a:xfrm>
              <a:off x="632520" y="1088231"/>
              <a:ext cx="1244637" cy="1081088"/>
            </a:xfrm>
            <a:prstGeom prst="rect">
              <a:avLst/>
            </a:prstGeom>
            <a:solidFill>
              <a:schemeClr val="tx1"/>
            </a:solidFill>
            <a:ln w="6350" algn="ctr">
              <a:solidFill>
                <a:srgbClr val="000000"/>
              </a:solidFill>
              <a:miter lim="800000"/>
              <a:headEnd type="none" w="lg" len="med"/>
              <a:tailEnd type="none" w="lg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8000" tIns="10800" rIns="18000" bIns="10800" anchor="ctr"/>
            <a:lstStyle/>
            <a:p>
              <a:pPr>
                <a:lnSpc>
                  <a:spcPct val="150000"/>
                </a:lnSpc>
                <a:buClr>
                  <a:schemeClr val="tx1"/>
                </a:buClr>
                <a:buSzPct val="85000"/>
                <a:buFont typeface="Wingdings" pitchFamily="2" charset="2"/>
                <a:buNone/>
              </a:pPr>
              <a:r>
                <a:rPr lang="ko-KR" altLang="en-US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보고서 개요</a:t>
              </a:r>
              <a: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및 목적</a:t>
              </a:r>
              <a:endParaRPr lang="ko-KR" altLang="en-US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0" name="Rectangle 193"/>
            <p:cNvSpPr>
              <a:spLocks noChangeArrowheads="1"/>
            </p:cNvSpPr>
            <p:nvPr/>
          </p:nvSpPr>
          <p:spPr bwMode="auto">
            <a:xfrm>
              <a:off x="1877157" y="2276872"/>
              <a:ext cx="7468331" cy="10810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 algn="ctr">
              <a:solidFill>
                <a:srgbClr val="000000"/>
              </a:solidFill>
              <a:miter lim="800000"/>
              <a:headEnd type="none" w="lg" len="med"/>
              <a:tailEnd type="none" w="lg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80000" tIns="10800" rIns="18000" bIns="10800" anchor="ctr"/>
            <a:lstStyle/>
            <a:p>
              <a:pPr marL="171450" indent="-171450" algn="just">
                <a:lnSpc>
                  <a:spcPct val="150000"/>
                </a:lnSpc>
                <a:buClr>
                  <a:schemeClr val="tx1"/>
                </a:buClr>
                <a:buSzPct val="85000"/>
                <a:buFont typeface="Wingdings" pitchFamily="2" charset="2"/>
                <a:buChar char="§"/>
                <a:defRPr/>
              </a:pPr>
              <a:r>
                <a:rPr lang="en-US" altLang="ko-KR" sz="12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2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간략하게 설명바랍니다</a:t>
              </a:r>
              <a:r>
                <a:rPr lang="en-US" altLang="ko-KR" sz="12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.)</a:t>
              </a:r>
              <a:endParaRPr lang="ko-KR" altLang="en-US" sz="12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2" name="Rectangle 193"/>
            <p:cNvSpPr>
              <a:spLocks noChangeArrowheads="1"/>
            </p:cNvSpPr>
            <p:nvPr/>
          </p:nvSpPr>
          <p:spPr bwMode="auto">
            <a:xfrm>
              <a:off x="632520" y="2276872"/>
              <a:ext cx="1244637" cy="1081088"/>
            </a:xfrm>
            <a:prstGeom prst="rect">
              <a:avLst/>
            </a:prstGeom>
            <a:solidFill>
              <a:schemeClr val="tx1"/>
            </a:solidFill>
            <a:ln w="6350" algn="ctr">
              <a:solidFill>
                <a:srgbClr val="000000"/>
              </a:solidFill>
              <a:miter lim="800000"/>
              <a:headEnd type="none" w="lg" len="med"/>
              <a:tailEnd type="none" w="lg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8000" tIns="10800" rIns="18000" bIns="10800" anchor="ctr"/>
            <a:lstStyle/>
            <a:p>
              <a:pPr>
                <a:lnSpc>
                  <a:spcPct val="150000"/>
                </a:lnSpc>
                <a:buClr>
                  <a:schemeClr val="tx1"/>
                </a:buClr>
                <a:buSzPct val="85000"/>
                <a:buFont typeface="Wingdings" pitchFamily="2" charset="2"/>
                <a:buNone/>
              </a:pPr>
              <a: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Target </a:t>
              </a:r>
              <a:r>
                <a:rPr lang="ko-KR" altLang="en-US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고객</a:t>
              </a:r>
              <a: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정의 및 분석</a:t>
              </a:r>
              <a:endParaRPr lang="ko-KR" altLang="en-US" sz="1200" b="1" dirty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4" name="Rectangle 193"/>
            <p:cNvSpPr>
              <a:spLocks noChangeArrowheads="1"/>
            </p:cNvSpPr>
            <p:nvPr/>
          </p:nvSpPr>
          <p:spPr bwMode="auto">
            <a:xfrm>
              <a:off x="1878491" y="3517920"/>
              <a:ext cx="7468331" cy="10810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 algn="ctr">
              <a:solidFill>
                <a:srgbClr val="000000"/>
              </a:solidFill>
              <a:miter lim="800000"/>
              <a:headEnd type="none" w="lg" len="med"/>
              <a:tailEnd type="none" w="lg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80000" tIns="10800" rIns="18000" bIns="10800" anchor="ctr"/>
            <a:lstStyle/>
            <a:p>
              <a:pPr marL="171450" indent="-171450" algn="just">
                <a:lnSpc>
                  <a:spcPct val="150000"/>
                </a:lnSpc>
                <a:buClr>
                  <a:schemeClr val="tx1"/>
                </a:buClr>
                <a:buSzPct val="85000"/>
                <a:buFont typeface="Wingdings" pitchFamily="2" charset="2"/>
                <a:buChar char="§"/>
                <a:defRPr/>
              </a:pPr>
              <a:r>
                <a:rPr lang="en-US" altLang="ko-KR" sz="12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2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간략하게 설명바랍니다</a:t>
              </a:r>
              <a:r>
                <a:rPr lang="en-US" altLang="ko-KR" sz="12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.)</a:t>
              </a:r>
              <a:endParaRPr lang="ko-KR" altLang="en-US" sz="12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" name="Rectangle 193"/>
            <p:cNvSpPr>
              <a:spLocks noChangeArrowheads="1"/>
            </p:cNvSpPr>
            <p:nvPr/>
          </p:nvSpPr>
          <p:spPr bwMode="auto">
            <a:xfrm>
              <a:off x="633854" y="3517920"/>
              <a:ext cx="1244637" cy="1081088"/>
            </a:xfrm>
            <a:prstGeom prst="rect">
              <a:avLst/>
            </a:prstGeom>
            <a:solidFill>
              <a:schemeClr val="tx1"/>
            </a:solidFill>
            <a:ln w="6350" algn="ctr">
              <a:solidFill>
                <a:srgbClr val="000000"/>
              </a:solidFill>
              <a:miter lim="800000"/>
              <a:headEnd type="none" w="lg" len="med"/>
              <a:tailEnd type="none" w="lg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8000" tIns="10800" rIns="18000" bIns="10800" anchor="ctr"/>
            <a:lstStyle/>
            <a:p>
              <a:pPr>
                <a:lnSpc>
                  <a:spcPct val="150000"/>
                </a:lnSpc>
                <a:buClr>
                  <a:schemeClr val="tx1"/>
                </a:buClr>
                <a:buSzPct val="85000"/>
                <a:buFont typeface="Wingdings" pitchFamily="2" charset="2"/>
                <a:buNone/>
              </a:pPr>
              <a:r>
                <a:rPr lang="ko-KR" altLang="en-US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핵심 스마트기술</a:t>
              </a:r>
              <a: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및 아이디어</a:t>
              </a:r>
              <a:endParaRPr lang="en-US" altLang="ko-KR" sz="12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" name="Rectangle 193"/>
            <p:cNvSpPr>
              <a:spLocks noChangeArrowheads="1"/>
            </p:cNvSpPr>
            <p:nvPr/>
          </p:nvSpPr>
          <p:spPr bwMode="auto">
            <a:xfrm>
              <a:off x="1890512" y="4725144"/>
              <a:ext cx="7468331" cy="108108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6350" algn="ctr">
              <a:solidFill>
                <a:srgbClr val="000000"/>
              </a:solidFill>
              <a:miter lim="800000"/>
              <a:headEnd type="none" w="lg" len="med"/>
              <a:tailEnd type="none" w="lg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80000" tIns="10800" rIns="18000" bIns="10800" anchor="ctr"/>
            <a:lstStyle/>
            <a:p>
              <a:pPr marL="171450" indent="-171450" algn="just">
                <a:lnSpc>
                  <a:spcPct val="150000"/>
                </a:lnSpc>
                <a:buClr>
                  <a:schemeClr val="tx1"/>
                </a:buClr>
                <a:buSzPct val="85000"/>
                <a:buFont typeface="Wingdings" pitchFamily="2" charset="2"/>
                <a:buChar char="§"/>
                <a:defRPr/>
              </a:pPr>
              <a:r>
                <a:rPr lang="en-US" altLang="ko-KR" sz="12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(</a:t>
              </a:r>
              <a:r>
                <a:rPr lang="ko-KR" altLang="en-US" sz="12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간략하게 설명바랍니다</a:t>
              </a:r>
              <a:r>
                <a:rPr lang="en-US" altLang="ko-KR" sz="1200" dirty="0" smtClean="0">
                  <a:solidFill>
                    <a:srgbClr val="000000"/>
                  </a:solidFill>
                  <a:latin typeface="맑은 고딕" pitchFamily="50" charset="-127"/>
                  <a:ea typeface="맑은 고딕" pitchFamily="50" charset="-127"/>
                </a:rPr>
                <a:t>.)</a:t>
              </a:r>
              <a:endParaRPr lang="ko-KR" altLang="en-US" sz="1200" dirty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" name="Rectangle 193"/>
            <p:cNvSpPr>
              <a:spLocks noChangeArrowheads="1"/>
            </p:cNvSpPr>
            <p:nvPr/>
          </p:nvSpPr>
          <p:spPr bwMode="auto">
            <a:xfrm>
              <a:off x="645875" y="4725144"/>
              <a:ext cx="1244637" cy="1081088"/>
            </a:xfrm>
            <a:prstGeom prst="rect">
              <a:avLst/>
            </a:prstGeom>
            <a:solidFill>
              <a:schemeClr val="tx1"/>
            </a:solidFill>
            <a:ln w="6350" algn="ctr">
              <a:solidFill>
                <a:srgbClr val="000000"/>
              </a:solidFill>
              <a:miter lim="800000"/>
              <a:headEnd type="none" w="lg" len="med"/>
              <a:tailEnd type="none" w="lg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lIns="18000" tIns="10800" rIns="18000" bIns="10800" anchor="ctr"/>
            <a:lstStyle/>
            <a:p>
              <a:pPr>
                <a:lnSpc>
                  <a:spcPct val="150000"/>
                </a:lnSpc>
                <a:buClr>
                  <a:schemeClr val="tx1"/>
                </a:buClr>
                <a:buSzPct val="85000"/>
                <a:buFont typeface="Wingdings" pitchFamily="2" charset="2"/>
                <a:buNone/>
              </a:pPr>
              <a:r>
                <a:rPr lang="ko-KR" altLang="en-US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결론 및</a:t>
              </a:r>
              <a: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KRA</a:t>
              </a:r>
              <a:r>
                <a:rPr lang="ko-KR" altLang="en-US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에게</a:t>
              </a:r>
              <a: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주는 전략적</a:t>
              </a:r>
              <a: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/>
              </a:r>
              <a:br>
                <a:rPr lang="en-US" altLang="ko-KR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lang="ko-KR" altLang="en-US" sz="1200" b="1" dirty="0" smtClean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요지</a:t>
              </a:r>
              <a:endParaRPr lang="en-US" altLang="ko-KR" sz="12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2224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제목 1"/>
          <p:cNvSpPr>
            <a:spLocks noGrp="1"/>
          </p:cNvSpPr>
          <p:nvPr>
            <p:ph type="title"/>
          </p:nvPr>
        </p:nvSpPr>
        <p:spPr bwMode="auto">
          <a:xfrm>
            <a:off x="1136650" y="260350"/>
            <a:ext cx="6480175" cy="2889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altLang="ko-KR" smtClean="0"/>
              <a:t>CONTENTS</a:t>
            </a:r>
            <a:endParaRPr lang="ko-KR" altLang="en-US" smtClean="0"/>
          </a:p>
        </p:txBody>
      </p:sp>
      <p:graphicFrame>
        <p:nvGraphicFramePr>
          <p:cNvPr id="4" name="Group 1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31627527"/>
              </p:ext>
            </p:extLst>
          </p:nvPr>
        </p:nvGraphicFramePr>
        <p:xfrm>
          <a:off x="1630317" y="1274733"/>
          <a:ext cx="6645366" cy="3763047"/>
        </p:xfrm>
        <a:graphic>
          <a:graphicData uri="http://schemas.openxmlformats.org/drawingml/2006/table">
            <a:tbl>
              <a:tblPr/>
              <a:tblGrid>
                <a:gridCol w="613370"/>
                <a:gridCol w="6031996"/>
              </a:tblGrid>
              <a:tr h="693747">
                <a:tc gridSpan="2">
                  <a:txBody>
                    <a:bodyPr/>
                    <a:lstStyle/>
                    <a:p>
                      <a:pPr marL="0" marR="0" lvl="0" indent="0" algn="ctr" defTabSz="900113" rtl="0" eaLnBrk="1" fontAlgn="base" latinLnBrk="0" hangingPunct="1">
                        <a:lnSpc>
                          <a:spcPct val="100000"/>
                        </a:lnSpc>
                        <a:spcBef>
                          <a:spcPts val="15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ko-KR" alt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목   차</a:t>
                      </a:r>
                      <a:endParaRPr kumimoji="0" lang="en-GB" altLang="ko-KR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4" marR="90004" marT="46787" marB="46787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67325">
                <a:tc>
                  <a:txBody>
                    <a:bodyPr/>
                    <a:lstStyle/>
                    <a:p>
                      <a:pPr marL="0" marR="0" lvl="0" indent="0" algn="ctr" defTabSz="900113" rtl="0" eaLnBrk="1" fontAlgn="base" latinLnBrk="0" hangingPunct="1">
                        <a:lnSpc>
                          <a:spcPct val="100000"/>
                        </a:lnSpc>
                        <a:spcBef>
                          <a:spcPts val="15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1.</a:t>
                      </a:r>
                    </a:p>
                  </a:txBody>
                  <a:tcPr marL="90004" marR="90004" marT="46787" marB="46787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00113" rtl="0" eaLnBrk="1" fontAlgn="base" latinLnBrk="0" hangingPunct="1">
                        <a:lnSpc>
                          <a:spcPct val="100000"/>
                        </a:lnSpc>
                        <a:spcBef>
                          <a:spcPts val="15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KRA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현황 분석 </a:t>
                      </a:r>
                      <a:endParaRPr kumimoji="0" lang="en-GB" altLang="ko-KR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90004" marR="90004" marT="46787" marB="46787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7325">
                <a:tc>
                  <a:txBody>
                    <a:bodyPr/>
                    <a:lstStyle/>
                    <a:p>
                      <a:pPr marL="0" marR="0" lvl="0" indent="0" algn="ctr" defTabSz="900113" rtl="0" eaLnBrk="1" fontAlgn="base" latinLnBrk="0" hangingPunct="1">
                        <a:lnSpc>
                          <a:spcPct val="100000"/>
                        </a:lnSpc>
                        <a:spcBef>
                          <a:spcPts val="15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2.</a:t>
                      </a:r>
                    </a:p>
                  </a:txBody>
                  <a:tcPr marL="90004" marR="90004" marT="46787" marB="46787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스마트마케팅 </a:t>
                      </a:r>
                      <a:r>
                        <a:rPr kumimoji="0" lang="en-US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Target 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고객분석</a:t>
                      </a:r>
                    </a:p>
                  </a:txBody>
                  <a:tcPr marL="90004" marR="90004" marT="46787" marB="46787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7325">
                <a:tc>
                  <a:txBody>
                    <a:bodyPr/>
                    <a:lstStyle/>
                    <a:p>
                      <a:pPr marL="0" marR="0" lvl="0" indent="0" algn="ctr" defTabSz="900113" rtl="0" eaLnBrk="1" fontAlgn="base" latinLnBrk="0" hangingPunct="1">
                        <a:lnSpc>
                          <a:spcPct val="100000"/>
                        </a:lnSpc>
                        <a:spcBef>
                          <a:spcPts val="15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3.</a:t>
                      </a:r>
                    </a:p>
                  </a:txBody>
                  <a:tcPr marL="90004" marR="90004" marT="46787" marB="46787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스마트 기기를 활용한 스마트마케팅 전략수립 </a:t>
                      </a:r>
                      <a:r>
                        <a:rPr kumimoji="0" lang="ko-KR" altLang="en-US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컨셉</a:t>
                      </a: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 도출</a:t>
                      </a:r>
                    </a:p>
                  </a:txBody>
                  <a:tcPr marL="90004" marR="90004" marT="46787" marB="46787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7325">
                <a:tc>
                  <a:txBody>
                    <a:bodyPr/>
                    <a:lstStyle/>
                    <a:p>
                      <a:pPr marL="0" marR="0" lvl="0" indent="0" algn="ctr" defTabSz="900113" rtl="0" eaLnBrk="1" fontAlgn="base" latinLnBrk="0" hangingPunct="1">
                        <a:lnSpc>
                          <a:spcPct val="100000"/>
                        </a:lnSpc>
                        <a:spcBef>
                          <a:spcPts val="15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GB" altLang="ko-K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4.</a:t>
                      </a:r>
                    </a:p>
                  </a:txBody>
                  <a:tcPr marL="90004" marR="90004" marT="46787" marB="46787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전략수립 및 실행계획</a:t>
                      </a:r>
                    </a:p>
                  </a:txBody>
                  <a:tcPr marL="90004" marR="90004" marT="46787" marB="46787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0258" y="91073"/>
            <a:ext cx="1460520" cy="3385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ko-KR" altLang="en-US" sz="1600" dirty="0" smtClean="0">
                <a:latin typeface="맑은 고딕" pitchFamily="50" charset="-127"/>
                <a:ea typeface="맑은 고딕" pitchFamily="50" charset="-127"/>
              </a:rPr>
              <a:t>팀 슬로건</a:t>
            </a:r>
            <a:endParaRPr lang="ko-KR" altLang="en-US" sz="1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6390" y="5553236"/>
            <a:ext cx="9226560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altLang="ko-KR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*. </a:t>
            </a:r>
            <a:r>
              <a:rPr lang="ko-KR" altLang="en-US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본 양식은 기본 양식이므로</a:t>
            </a:r>
            <a:r>
              <a:rPr lang="en-US" altLang="ko-KR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,</a:t>
            </a:r>
            <a:r>
              <a:rPr lang="ko-KR" altLang="en-US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타 양식 및 창의적으로 작품을 작성하셔도 무방합니다</a:t>
            </a:r>
            <a:r>
              <a:rPr lang="en-US" altLang="ko-KR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br>
              <a:rPr lang="en-US" altLang="ko-KR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</a:br>
            <a:r>
              <a:rPr lang="en-US" altLang="ko-KR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- </a:t>
            </a:r>
            <a:r>
              <a:rPr lang="ko-KR" altLang="en-US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분량은 내용 기준으로 </a:t>
            </a:r>
            <a:r>
              <a:rPr lang="en-US" altLang="ko-KR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20</a:t>
            </a:r>
            <a:r>
              <a:rPr lang="ko-KR" altLang="en-US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페이지</a:t>
            </a:r>
            <a:r>
              <a:rPr lang="en-US" altLang="ko-KR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(</a:t>
            </a:r>
            <a:r>
              <a:rPr lang="ko-KR" altLang="en-US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표지</a:t>
            </a:r>
            <a:r>
              <a:rPr lang="en-US" altLang="ko-KR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/</a:t>
            </a:r>
            <a:r>
              <a:rPr lang="ko-KR" altLang="en-US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간지 및 목차는 페이지수 제외</a:t>
            </a:r>
            <a:r>
              <a:rPr lang="en-US" altLang="ko-KR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ko-KR" altLang="en-US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를 꼭 지켜주시기 바랍니다</a:t>
            </a:r>
            <a:r>
              <a:rPr lang="en-US" altLang="ko-KR" sz="16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1600" b="1" dirty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제목 1"/>
          <p:cNvSpPr txBox="1">
            <a:spLocks/>
          </p:cNvSpPr>
          <p:nvPr/>
        </p:nvSpPr>
        <p:spPr bwMode="auto">
          <a:xfrm>
            <a:off x="273050" y="620713"/>
            <a:ext cx="93599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경마산업의 현황 분석</a:t>
            </a:r>
            <a:endParaRPr kumimoji="0" lang="en-US" altLang="ko-KR" sz="14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eaLnBrk="0" hangingPunct="0"/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경마산업의 수익성 및 규모 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( KRA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홈페이지 공시 사이트를 참고 해주세요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kumimoji="0" lang="ko-KR" altLang="en-US" sz="14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7464425" y="44450"/>
            <a:ext cx="21605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7" name="Text Box 72"/>
          <p:cNvSpPr txBox="1">
            <a:spLocks noChangeArrowheads="1"/>
          </p:cNvSpPr>
          <p:nvPr/>
        </p:nvSpPr>
        <p:spPr bwMode="auto">
          <a:xfrm>
            <a:off x="3513138" y="1268413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ts val="600"/>
              </a:spcBef>
            </a:pPr>
            <a:r>
              <a:rPr lang="ko-KR" altLang="en-US" sz="1400" b="1" u="sng" dirty="0" smtClean="0">
                <a:latin typeface="맑은 고딕" pitchFamily="50" charset="-127"/>
                <a:ea typeface="맑은 고딕" pitchFamily="50" charset="-127"/>
              </a:rPr>
              <a:t>중간제목</a:t>
            </a:r>
            <a:endParaRPr lang="ko-KR" altLang="en-US" sz="1400" b="1" u="sng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73050" y="188913"/>
            <a:ext cx="71993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ts val="1200"/>
              </a:lnSpc>
            </a:pP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1. KRA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현황 분석 </a:t>
            </a: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(4~5 page 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분량</a:t>
            </a: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16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3050" y="1628775"/>
            <a:ext cx="9359900" cy="467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ko-KR" altLang="en-US" sz="12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57CD728-0C1A-4DC6-9BAF-2F1CC5A15E07}" type="slidenum">
              <a:rPr lang="ko-KR" altLang="en-US" smtClean="0"/>
              <a:pPr algn="ctr"/>
              <a:t>4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제목 1"/>
          <p:cNvSpPr txBox="1">
            <a:spLocks/>
          </p:cNvSpPr>
          <p:nvPr/>
        </p:nvSpPr>
        <p:spPr bwMode="auto">
          <a:xfrm>
            <a:off x="273050" y="620713"/>
            <a:ext cx="93599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경쟁산업 분석 </a:t>
            </a:r>
            <a:endParaRPr kumimoji="0" lang="en-US" altLang="ko-KR" sz="14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eaLnBrk="0" hangingPunct="0"/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경륜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경정 산업 및 복권 산업의 현황</a:t>
            </a:r>
            <a:endParaRPr kumimoji="0" lang="ko-KR" altLang="en-US" sz="14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7464425" y="44450"/>
            <a:ext cx="21605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7" name="Text Box 72"/>
          <p:cNvSpPr txBox="1">
            <a:spLocks noChangeArrowheads="1"/>
          </p:cNvSpPr>
          <p:nvPr/>
        </p:nvSpPr>
        <p:spPr bwMode="auto">
          <a:xfrm>
            <a:off x="3513138" y="1268413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ts val="600"/>
              </a:spcBef>
            </a:pPr>
            <a:r>
              <a:rPr lang="ko-KR" altLang="en-US" sz="1400" b="1" u="sng" dirty="0" smtClean="0">
                <a:latin typeface="맑은 고딕" pitchFamily="50" charset="-127"/>
                <a:ea typeface="맑은 고딕" pitchFamily="50" charset="-127"/>
              </a:rPr>
              <a:t>중간제목</a:t>
            </a:r>
            <a:endParaRPr lang="ko-KR" altLang="en-US" sz="1400" b="1" u="sng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73050" y="188913"/>
            <a:ext cx="71993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ts val="1200"/>
              </a:lnSpc>
            </a:pP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1. KRA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현황 분석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3050" y="1628775"/>
            <a:ext cx="9359900" cy="467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ko-KR" altLang="en-US" sz="12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57CD728-0C1A-4DC6-9BAF-2F1CC5A15E07}" type="slidenum">
              <a:rPr lang="ko-KR" altLang="en-US" smtClean="0"/>
              <a:pPr algn="ctr"/>
              <a:t>5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제목 1"/>
          <p:cNvSpPr txBox="1">
            <a:spLocks/>
          </p:cNvSpPr>
          <p:nvPr/>
        </p:nvSpPr>
        <p:spPr bwMode="auto">
          <a:xfrm>
            <a:off x="273050" y="620713"/>
            <a:ext cx="93599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kumimoji="0" lang="ko-KR" altLang="en-US" sz="1400" dirty="0" err="1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산업권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내의 고객 성향 분석</a:t>
            </a:r>
            <a:endParaRPr kumimoji="0" lang="en-US" altLang="ko-KR" sz="1400" dirty="0" smtClean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l" eaLnBrk="0" hangingPunct="0"/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사행 산업 소비자 동향 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(Trend)</a:t>
            </a:r>
          </a:p>
          <a:p>
            <a:pPr algn="l" eaLnBrk="0" hangingPunct="0"/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    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주요 고객 층의 성향 및 라이프 스타일 분석</a:t>
            </a:r>
            <a:endParaRPr kumimoji="0" lang="ko-KR" altLang="en-US" sz="14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7464425" y="44450"/>
            <a:ext cx="21605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7" name="Text Box 72"/>
          <p:cNvSpPr txBox="1">
            <a:spLocks noChangeArrowheads="1"/>
          </p:cNvSpPr>
          <p:nvPr/>
        </p:nvSpPr>
        <p:spPr bwMode="auto">
          <a:xfrm>
            <a:off x="3513138" y="1268413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ts val="600"/>
              </a:spcBef>
            </a:pPr>
            <a:r>
              <a:rPr lang="ko-KR" altLang="en-US" sz="1400" b="1" u="sng" dirty="0" smtClean="0">
                <a:latin typeface="맑은 고딕" pitchFamily="50" charset="-127"/>
                <a:ea typeface="맑은 고딕" pitchFamily="50" charset="-127"/>
              </a:rPr>
              <a:t>중간제목</a:t>
            </a:r>
            <a:endParaRPr lang="ko-KR" altLang="en-US" sz="1400" b="1" u="sng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73050" y="188913"/>
            <a:ext cx="71993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ts val="1200"/>
              </a:lnSpc>
            </a:pP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1. KRA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현황 분석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3050" y="1628775"/>
            <a:ext cx="9359900" cy="467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ko-KR" altLang="en-US" sz="12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57CD728-0C1A-4DC6-9BAF-2F1CC5A15E07}" type="slidenum">
              <a:rPr lang="ko-KR" altLang="en-US" smtClean="0"/>
              <a:pPr algn="ctr"/>
              <a:t>6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제목 1"/>
          <p:cNvSpPr txBox="1">
            <a:spLocks/>
          </p:cNvSpPr>
          <p:nvPr/>
        </p:nvSpPr>
        <p:spPr bwMode="auto">
          <a:xfrm>
            <a:off x="273050" y="620713"/>
            <a:ext cx="9359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SWOT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분석을 통한 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KRA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의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현황 파악</a:t>
            </a:r>
            <a:endParaRPr kumimoji="0" lang="ko-KR" altLang="en-US" sz="14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7464425" y="44450"/>
            <a:ext cx="21605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7" name="Text Box 72"/>
          <p:cNvSpPr txBox="1">
            <a:spLocks noChangeArrowheads="1"/>
          </p:cNvSpPr>
          <p:nvPr/>
        </p:nvSpPr>
        <p:spPr bwMode="auto">
          <a:xfrm>
            <a:off x="3513138" y="1268413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ts val="600"/>
              </a:spcBef>
            </a:pPr>
            <a:r>
              <a:rPr lang="en-US" altLang="ko-KR" sz="1400" b="1" u="sng" dirty="0" smtClean="0">
                <a:latin typeface="맑은 고딕" pitchFamily="50" charset="-127"/>
                <a:ea typeface="맑은 고딕" pitchFamily="50" charset="-127"/>
              </a:rPr>
              <a:t>KRA SWOT Analysis</a:t>
            </a:r>
            <a:endParaRPr lang="ko-KR" altLang="en-US" sz="1400" b="1" u="sng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73050" y="188913"/>
            <a:ext cx="71993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ts val="1200"/>
              </a:lnSpc>
            </a:pP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1. KRA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현황 분석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3050" y="1628775"/>
            <a:ext cx="9359900" cy="467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ko-KR" altLang="en-US" sz="12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57CD728-0C1A-4DC6-9BAF-2F1CC5A15E07}" type="slidenum">
              <a:rPr lang="ko-KR" altLang="en-US" smtClean="0"/>
              <a:pPr algn="ctr"/>
              <a:t>7</a:t>
            </a:fld>
            <a:endParaRPr lang="ko-KR" altLang="en-US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461902" y="2114532"/>
          <a:ext cx="4308534" cy="3540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8534"/>
              </a:tblGrid>
              <a:tr h="3651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강점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(Strength)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645"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5099052" y="2114532"/>
          <a:ext cx="4308534" cy="3540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8534"/>
              </a:tblGrid>
              <a:tr h="3651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약점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(Weakness)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645"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7464425" y="44450"/>
            <a:ext cx="21605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7" name="Text Box 72"/>
          <p:cNvSpPr txBox="1">
            <a:spLocks noChangeArrowheads="1"/>
          </p:cNvSpPr>
          <p:nvPr/>
        </p:nvSpPr>
        <p:spPr bwMode="auto">
          <a:xfrm>
            <a:off x="3513138" y="1268413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ts val="600"/>
              </a:spcBef>
            </a:pPr>
            <a:r>
              <a:rPr lang="en-US" altLang="ko-KR" sz="1400" b="1" u="sng" dirty="0" smtClean="0">
                <a:latin typeface="맑은 고딕" pitchFamily="50" charset="-127"/>
                <a:ea typeface="맑은 고딕" pitchFamily="50" charset="-127"/>
              </a:rPr>
              <a:t>KRA SWOT Analysis</a:t>
            </a:r>
            <a:endParaRPr lang="ko-KR" altLang="en-US" sz="1400" b="1" u="sng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73050" y="188913"/>
            <a:ext cx="71993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ts val="1200"/>
              </a:lnSpc>
            </a:pP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1. KRA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현황 분석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3050" y="1628775"/>
            <a:ext cx="9359900" cy="467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ko-KR" altLang="en-US" sz="12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57CD728-0C1A-4DC6-9BAF-2F1CC5A15E07}" type="slidenum">
              <a:rPr lang="ko-KR" altLang="en-US" smtClean="0"/>
              <a:pPr algn="ctr"/>
              <a:t>8</a:t>
            </a:fld>
            <a:endParaRPr lang="ko-KR" altLang="en-US" dirty="0"/>
          </a:p>
        </p:txBody>
      </p:sp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461902" y="2114532"/>
          <a:ext cx="4308534" cy="3540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8534"/>
              </a:tblGrid>
              <a:tr h="3651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기회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(Opportunity)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645"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5099052" y="2114532"/>
          <a:ext cx="4308534" cy="3540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8534"/>
              </a:tblGrid>
              <a:tr h="36513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위기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(Threat)</a:t>
                      </a:r>
                      <a:endParaRPr lang="ko-KR" altLang="en-US" sz="12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75645">
                <a:tc>
                  <a:txBody>
                    <a:bodyPr/>
                    <a:lstStyle/>
                    <a:p>
                      <a:pPr latinLnBrk="1"/>
                      <a:endParaRPr lang="ko-KR" altLang="en-US" sz="12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0" name="제목 1"/>
          <p:cNvSpPr txBox="1">
            <a:spLocks/>
          </p:cNvSpPr>
          <p:nvPr/>
        </p:nvSpPr>
        <p:spPr bwMode="auto">
          <a:xfrm>
            <a:off x="273050" y="620713"/>
            <a:ext cx="93599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SWOT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분석을 통한 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KRA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의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현황 파악</a:t>
            </a:r>
            <a:endParaRPr kumimoji="0" lang="ko-KR" altLang="en-US" sz="14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제목 1"/>
          <p:cNvSpPr txBox="1">
            <a:spLocks/>
          </p:cNvSpPr>
          <p:nvPr/>
        </p:nvSpPr>
        <p:spPr bwMode="auto">
          <a:xfrm>
            <a:off x="273050" y="620713"/>
            <a:ext cx="93599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l" eaLnBrk="0" hangingPunct="0"/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경마산업 소비자 세분화 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(Segmentation)</a:t>
            </a:r>
          </a:p>
          <a:p>
            <a:pPr algn="l" eaLnBrk="0" hangingPunct="0"/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예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)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연령대별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,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성별</a:t>
            </a:r>
            <a:r>
              <a:rPr kumimoji="0" lang="en-US" altLang="ko-KR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0" lang="ko-KR" altLang="en-US" sz="14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및 라이프 스타일에 따른 구분</a:t>
            </a:r>
            <a:endParaRPr kumimoji="0" lang="ko-KR" altLang="en-US" sz="1400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6" name="Text Box 12"/>
          <p:cNvSpPr txBox="1">
            <a:spLocks noChangeArrowheads="1"/>
          </p:cNvSpPr>
          <p:nvPr/>
        </p:nvSpPr>
        <p:spPr bwMode="auto">
          <a:xfrm>
            <a:off x="7464425" y="44450"/>
            <a:ext cx="2160588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r"/>
            <a:endParaRPr lang="ko-KR" altLang="en-US" sz="14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7" name="Text Box 72"/>
          <p:cNvSpPr txBox="1">
            <a:spLocks noChangeArrowheads="1"/>
          </p:cNvSpPr>
          <p:nvPr/>
        </p:nvSpPr>
        <p:spPr bwMode="auto">
          <a:xfrm>
            <a:off x="3513138" y="1268413"/>
            <a:ext cx="287972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ts val="600"/>
              </a:spcBef>
            </a:pPr>
            <a:r>
              <a:rPr lang="ko-KR" altLang="en-US" sz="1400" b="1" u="sng" dirty="0" smtClean="0">
                <a:latin typeface="맑은 고딕" pitchFamily="50" charset="-127"/>
                <a:ea typeface="맑은 고딕" pitchFamily="50" charset="-127"/>
              </a:rPr>
              <a:t>중간제목</a:t>
            </a:r>
            <a:endParaRPr lang="ko-KR" altLang="en-US" sz="1400" b="1" u="sng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78" name="Text Box 12"/>
          <p:cNvSpPr txBox="1">
            <a:spLocks noChangeArrowheads="1"/>
          </p:cNvSpPr>
          <p:nvPr/>
        </p:nvSpPr>
        <p:spPr bwMode="auto">
          <a:xfrm>
            <a:off x="273050" y="188913"/>
            <a:ext cx="71993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l">
              <a:lnSpc>
                <a:spcPts val="1200"/>
              </a:lnSpc>
            </a:pP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2.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스마트 마케팅 </a:t>
            </a: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Target </a:t>
            </a:r>
            <a:r>
              <a:rPr lang="ko-KR" altLang="en-US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분석</a:t>
            </a: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(3~4 page </a:t>
            </a:r>
            <a:r>
              <a:rPr lang="ko-KR" altLang="en-US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분량</a:t>
            </a:r>
            <a:r>
              <a:rPr lang="en-US" altLang="ko-KR" sz="160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r>
              <a:rPr lang="en-US" altLang="ko-KR" sz="1600" b="1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600" b="1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273050" y="1628775"/>
            <a:ext cx="9359900" cy="467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  <a:defRPr/>
            </a:pPr>
            <a:endParaRPr lang="ko-KR" altLang="en-US" sz="1200" dirty="0">
              <a:solidFill>
                <a:schemeClr val="tx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ctr"/>
            <a:fld id="{357CD728-0C1A-4DC6-9BAF-2F1CC5A15E07}" type="slidenum">
              <a:rPr lang="ko-KR" altLang="en-US" smtClean="0"/>
              <a:pPr algn="ctr"/>
              <a:t>9</a:t>
            </a:fld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_기본 디자인">
  <a:themeElements>
    <a:clrScheme name="3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3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95000"/>
          </a:schemeClr>
        </a:solidFill>
        <a:ln w="6350" algn="ctr">
          <a:solidFill>
            <a:srgbClr val="000000"/>
          </a:solidFill>
          <a:miter lim="800000"/>
          <a:headEnd type="none" w="lg" len="med"/>
          <a:tailEnd type="none" w="lg" len="med"/>
        </a:ln>
        <a:effectLst>
          <a:outerShdw dist="35921" dir="2700000" algn="ctr" rotWithShape="0">
            <a:schemeClr val="bg2"/>
          </a:outerShdw>
        </a:effectLst>
      </a:spPr>
      <a:bodyPr lIns="180000" tIns="10800" rIns="18000" bIns="10800" anchor="ctr"/>
      <a:lstStyle>
        <a:defPPr marL="171450" indent="-171450" algn="just">
          <a:lnSpc>
            <a:spcPct val="150000"/>
          </a:lnSpc>
          <a:buClr>
            <a:schemeClr val="tx1"/>
          </a:buClr>
          <a:buSzPct val="85000"/>
          <a:buFont typeface="Wingdings" pitchFamily="2" charset="2"/>
          <a:buChar char="§"/>
          <a:defRPr sz="1200" dirty="0">
            <a:solidFill>
              <a:srgbClr val="000000"/>
            </a:solidFill>
            <a:latin typeface="맑은 고딕" pitchFamily="50" charset="-127"/>
            <a:ea typeface="맑은 고딕" pitchFamily="50" charset="-127"/>
          </a:defRPr>
        </a:defPPr>
      </a:lstStyle>
    </a:spDef>
  </a:objectDefaults>
  <a:extraClrSchemeLst>
    <a:extraClrScheme>
      <a:clrScheme name="3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1713</TotalTime>
  <Words>383</Words>
  <Application>Microsoft Office PowerPoint</Application>
  <PresentationFormat>A4 용지(210x297mm)</PresentationFormat>
  <Paragraphs>87</Paragraphs>
  <Slides>15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15</vt:i4>
      </vt:variant>
    </vt:vector>
  </HeadingPairs>
  <TitlesOfParts>
    <vt:vector size="16" baseType="lpstr">
      <vt:lpstr>3_기본 디자인</vt:lpstr>
      <vt:lpstr>제목명(Title) </vt:lpstr>
      <vt:lpstr>슬라이드 2</vt:lpstr>
      <vt:lpstr>CONTENTS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</vt:vector>
  </TitlesOfParts>
  <Company>삼성SDS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한국생산기술연구원</dc:title>
  <dc:subject>차세대종합정보시스템 구축</dc:subject>
  <dc:creator>정혜영</dc:creator>
  <cp:lastModifiedBy>a</cp:lastModifiedBy>
  <cp:revision>210</cp:revision>
  <cp:lastPrinted>2013-04-25T00:18:13Z</cp:lastPrinted>
  <dcterms:created xsi:type="dcterms:W3CDTF">2004-06-21T04:42:20Z</dcterms:created>
  <dcterms:modified xsi:type="dcterms:W3CDTF">2013-04-28T08:48:19Z</dcterms:modified>
</cp:coreProperties>
</file>